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0"/>
  </p:notesMasterIdLst>
  <p:handoutMasterIdLst>
    <p:handoutMasterId r:id="rId11"/>
  </p:handoutMasterIdLst>
  <p:sldIdLst>
    <p:sldId id="303" r:id="rId5"/>
    <p:sldId id="835" r:id="rId6"/>
    <p:sldId id="839" r:id="rId7"/>
    <p:sldId id="789" r:id="rId8"/>
    <p:sldId id="838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FBFBF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80" d="100"/>
          <a:sy n="80" d="100"/>
        </p:scale>
        <p:origin x="1076" y="4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5" d="100"/>
          <a:sy n="75" d="100"/>
        </p:scale>
        <p:origin x="4104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1/21/2023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#154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AH-e</a:t>
            </a:r>
            <a:endParaRPr lang="de-DE" altLang="ko-KR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 20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January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2023</a:t>
            </a:r>
            <a:r>
              <a:rPr lang="zh-CN" alt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，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WG2#154</a:t>
            </a:r>
            <a:r>
              <a:rPr lang="en-US" altLang="zh-CN" sz="1200" dirty="0">
                <a:solidFill>
                  <a:schemeClr val="bg1"/>
                </a:solidFill>
              </a:rPr>
              <a:t>AH-e,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16</a:t>
            </a:r>
            <a:r>
              <a:rPr lang="en-GB" altLang="de-DE" sz="1200" baseline="0" dirty="0">
                <a:solidFill>
                  <a:schemeClr val="bg1"/>
                </a:solidFill>
              </a:rPr>
              <a:t>– 20 </a:t>
            </a:r>
            <a:r>
              <a:rPr lang="en-US" altLang="zh-CN" sz="1200" baseline="0" dirty="0">
                <a:solidFill>
                  <a:schemeClr val="bg1"/>
                </a:solidFill>
              </a:rPr>
              <a:t>January</a:t>
            </a:r>
            <a:r>
              <a:rPr lang="en-GB" altLang="de-DE" sz="1200" baseline="0" dirty="0">
                <a:solidFill>
                  <a:schemeClr val="bg1"/>
                </a:solidFill>
              </a:rPr>
              <a:t>, 2023, Electronic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UPEAS/UPEAS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zh-CN" sz="1800" b="1" dirty="0"/>
              <a:t>Yan Han</a:t>
            </a:r>
            <a:endParaRPr lang="en-US" altLang="en-US" sz="1800" b="1" dirty="0"/>
          </a:p>
          <a:p>
            <a:pPr>
              <a:lnSpc>
                <a:spcPct val="80000"/>
              </a:lnSpc>
            </a:pPr>
            <a:r>
              <a:rPr lang="en-US" altLang="zh-CN" sz="1800" b="1" dirty="0">
                <a:latin typeface="Arial" panose="020B0604020202020204" pitchFamily="34" charset="0"/>
              </a:rPr>
              <a:t>China Mobile</a:t>
            </a:r>
            <a:endParaRPr lang="en-GB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S2-2211393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49" y="228600"/>
            <a:ext cx="7148979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UPEAS/UPEAS </a:t>
            </a:r>
            <a:r>
              <a:rPr lang="en-US" altLang="de-DE" sz="2800" b="1" dirty="0"/>
              <a:t>status after SA2#154</a:t>
            </a:r>
            <a:r>
              <a:rPr lang="en-US" altLang="zh-CN" sz="2800" b="1" dirty="0"/>
              <a:t>AH-e</a:t>
            </a:r>
            <a:r>
              <a:rPr lang="en-US" altLang="de-DE" sz="3200" b="1" dirty="0"/>
              <a:t>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04555"/>
            <a:ext cx="8695692" cy="403365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v.1.2.0 was created based on approved contributions.</a:t>
            </a:r>
            <a:r>
              <a:rPr lang="en-US" altLang="ko-KR" sz="1400" dirty="0"/>
              <a:t>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1 contribution agreed to fully conclude on KI#2. 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is complete.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23.700-62 will be sent to plenary for </a:t>
            </a:r>
            <a:r>
              <a:rPr lang="en-US" altLang="zh-CN" sz="1400" kern="0" dirty="0"/>
              <a:t>approval</a:t>
            </a:r>
            <a:r>
              <a:rPr lang="en-US" altLang="zh-CN" sz="1400" dirty="0"/>
              <a:t>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kern="0" dirty="0"/>
              <a:t>Key Issue1: </a:t>
            </a:r>
            <a:r>
              <a:rPr lang="en-US" altLang="zh-CN" sz="1800" b="1" kern="0" dirty="0"/>
              <a:t>Study UPF event exposure service registration and discovery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zh-CN" sz="1400" dirty="0" err="1">
                <a:ea typeface="宋体"/>
                <a:cs typeface="Times New Roman"/>
              </a:rPr>
              <a:t>Evaluation&amp;conclusion</a:t>
            </a:r>
            <a:r>
              <a:rPr lang="en-GB" altLang="zh-CN" sz="1400" dirty="0">
                <a:ea typeface="宋体"/>
                <a:cs typeface="Times New Roman"/>
              </a:rPr>
              <a:t> on KI#1 was complete</a:t>
            </a:r>
            <a:r>
              <a:rPr lang="en-US" altLang="zh-CN" sz="1400" dirty="0">
                <a:solidFill>
                  <a:srgbClr val="000000"/>
                </a:solidFill>
              </a:rPr>
              <a:t>. 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kern="0" dirty="0"/>
              <a:t>Key Issue2:</a:t>
            </a:r>
            <a:r>
              <a:rPr lang="en-US" altLang="de-DE" sz="1800" b="1" kern="0" dirty="0"/>
              <a:t> Support UPF expose information to other NFs</a:t>
            </a:r>
            <a:endParaRPr lang="de-DE" altLang="zh-CN" sz="18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/>
                <a:cs typeface="Times New Roman"/>
              </a:rPr>
              <a:t>Evaluation</a:t>
            </a:r>
            <a:r>
              <a:rPr lang="en-GB" altLang="zh-CN" sz="1400" dirty="0">
                <a:ea typeface="宋体"/>
                <a:cs typeface="Times New Roman"/>
              </a:rPr>
              <a:t>&amp;conclusion on KI#2 was complete.</a:t>
            </a:r>
            <a:endParaRPr lang="en-US" altLang="zh-CN" sz="1400" dirty="0"/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 </a:t>
            </a:r>
            <a:endParaRPr lang="de-DE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800" b="1" kern="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117265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4199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7157944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UPEAS/UPEAS </a:t>
            </a:r>
            <a:r>
              <a:rPr lang="en-US" altLang="de-DE" sz="2800" b="1" dirty="0"/>
              <a:t>status after SA2#154</a:t>
            </a:r>
            <a:r>
              <a:rPr lang="en-US" altLang="zh-CN" sz="2800" b="1" dirty="0"/>
              <a:t>AH-e </a:t>
            </a:r>
            <a:r>
              <a:rPr lang="en-US" altLang="de-DE" sz="3200" b="1" dirty="0"/>
              <a:t>(2/2)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77773"/>
            <a:ext cx="8695692" cy="4160434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/>
              <a:t>8 CRs are agreed corresponding to the conclusions in TR (4 for TS 23.501, 3 for TS 23.502, 1 for TS 23.503)</a:t>
            </a:r>
            <a:r>
              <a:rPr lang="en-US" altLang="de-DE" sz="1400" kern="0" dirty="0"/>
              <a:t>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Normative phase is 2.25, 1 TU used in SA2#154AH-e and 0.5 TUs remaining. 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kern="0" dirty="0"/>
              <a:t>Focus of the Next Meeting (SA2#156e):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ea typeface="宋体"/>
                <a:cs typeface="Times New Roman"/>
              </a:rPr>
              <a:t>Continue and finalize the normative work for KI#1 and KI#2 based on the agreed WID for UPEAS.</a:t>
            </a:r>
            <a:endParaRPr lang="en-US" altLang="en-US" sz="1400" dirty="0">
              <a:ea typeface="宋体"/>
              <a:cs typeface="Times New Roman"/>
            </a:endParaRP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Overall Plan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: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endParaRPr lang="en-US" altLang="zh-CN" sz="1400" dirty="0"/>
          </a:p>
          <a:p>
            <a:pPr lvl="1">
              <a:lnSpc>
                <a:spcPts val="1300"/>
              </a:lnSpc>
            </a:pPr>
            <a:endParaRPr lang="en-US" altLang="en-US" sz="1400" dirty="0"/>
          </a:p>
          <a:p>
            <a:pPr marL="457200" lvl="1" indent="0">
              <a:lnSpc>
                <a:spcPts val="1300"/>
              </a:lnSpc>
              <a:buNone/>
            </a:pPr>
            <a:endParaRPr lang="en-US" altLang="en-US" sz="1400" dirty="0"/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SA2#149e, Feb (0.5TU): </a:t>
            </a:r>
            <a:r>
              <a:rPr lang="en-US" altLang="zh-CN" sz="1300" dirty="0">
                <a:solidFill>
                  <a:srgbClr val="BFBFBF"/>
                </a:solidFill>
              </a:rPr>
              <a:t>TR skeleton, scope, Arch assumptions and requirements, and KIs</a:t>
            </a:r>
            <a:endParaRPr lang="en-US" altLang="en-US" sz="1300" dirty="0">
              <a:solidFill>
                <a:srgbClr val="BFBFBF"/>
              </a:solidFill>
            </a:endParaRPr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SA2#150e, Apr (0.5TU): last chance for new KIs; solutions discussion</a:t>
            </a:r>
          </a:p>
          <a:p>
            <a:pPr lvl="1">
              <a:lnSpc>
                <a:spcPts val="13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SA2#151e, May (1TU): solutions discussion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SA2#152e, Aug (1TU): solutions discussion, start solution evaluation and conclusion; </a:t>
            </a:r>
            <a:r>
              <a:rPr lang="en-US" altLang="zh-CN" sz="1300" dirty="0">
                <a:solidFill>
                  <a:srgbClr val="BFBFBF"/>
                </a:solidFill>
              </a:rPr>
              <a:t>send TR for information; potential WID discussion and approval (if possible)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rgbClr val="BFBFBF"/>
                </a:solidFill>
              </a:rPr>
              <a:t>SA2#153e, Oct (1TU): Solution update (No new solutions); </a:t>
            </a:r>
            <a:r>
              <a:rPr lang="en-US" altLang="zh-CN" sz="1300" dirty="0">
                <a:solidFill>
                  <a:srgbClr val="BFBFBF"/>
                </a:solidFill>
              </a:rPr>
              <a:t>finalize the conclusion; </a:t>
            </a:r>
            <a:r>
              <a:rPr lang="en-US" altLang="en-US" sz="1300" dirty="0">
                <a:solidFill>
                  <a:srgbClr val="BFBFBF"/>
                </a:solidFill>
              </a:rPr>
              <a:t>start normative work; Send TR for approval at SA#98e</a:t>
            </a:r>
            <a:endParaRPr lang="en-US" altLang="zh-CN" sz="1300" dirty="0">
              <a:solidFill>
                <a:srgbClr val="BFBFBF"/>
              </a:solidFill>
            </a:endParaRPr>
          </a:p>
          <a:p>
            <a:pPr lvl="1">
              <a:lnSpc>
                <a:spcPts val="1200"/>
              </a:lnSpc>
            </a:pPr>
            <a:r>
              <a:rPr lang="en-US" altLang="en-US" sz="1300" dirty="0">
                <a:solidFill>
                  <a:schemeClr val="bg1">
                    <a:lumMod val="75000"/>
                  </a:schemeClr>
                </a:solidFill>
              </a:rPr>
              <a:t>SA2#154AH-e, Jan (1TU): Complete TR; normative work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/>
              <a:t>SA2#156e, Apr (0.5TU): Continue and finalize the </a:t>
            </a:r>
            <a:r>
              <a:rPr lang="en-US" altLang="zh-CN" sz="1300" dirty="0"/>
              <a:t>normative work</a:t>
            </a:r>
            <a:endParaRPr lang="en-US" altLang="en-US" sz="1300" dirty="0"/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9332980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97927BAE-FACC-4ACD-8147-5CF18914E32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4895840"/>
              </p:ext>
            </p:extLst>
          </p:nvPr>
        </p:nvGraphicFramePr>
        <p:xfrm>
          <a:off x="682855" y="3926622"/>
          <a:ext cx="7881504" cy="833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55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3575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46904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90835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21977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448213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46664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May,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Apr</a:t>
                      </a:r>
                      <a:r>
                        <a:rPr lang="en-US" sz="900" dirty="0">
                          <a:effectLst/>
                        </a:rPr>
                        <a:t>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#156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2663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FS_UPEAS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 (0.25+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altLang="zh-CN" sz="900" dirty="0">
                          <a:effectLst/>
                        </a:rPr>
                        <a:t>)</a:t>
                      </a:r>
                      <a:endParaRPr lang="en-US" altLang="zh-CN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altLang="zh-CN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840303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at</a:t>
            </a:r>
            <a:r>
              <a:rPr lang="en-US" altLang="de-DE" sz="2800" b="1" dirty="0"/>
              <a:t>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SA#99: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1 </a:t>
            </a:r>
            <a:r>
              <a:rPr lang="en-US" altLang="ko-KR" sz="1400" dirty="0" err="1"/>
              <a:t>pCR</a:t>
            </a:r>
            <a:r>
              <a:rPr lang="en-US" altLang="ko-KR" sz="1400" dirty="0"/>
              <a:t> for </a:t>
            </a:r>
            <a:r>
              <a:rPr lang="en-US" altLang="zh-CN" sz="1400" kern="0" dirty="0"/>
              <a:t>conclusion update is</a:t>
            </a:r>
            <a:r>
              <a:rPr lang="en-US" altLang="ko-KR" sz="1400" dirty="0"/>
              <a:t>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>
                <a:ea typeface="+mn-ea"/>
                <a:cs typeface="+mn-cs"/>
              </a:rPr>
              <a:t>TR 23.700-62 v1.2.0 generated based on the agreed contribution</a:t>
            </a:r>
            <a:r>
              <a:rPr lang="en-US" altLang="zh-CN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/>
              <a:t>TR 23.700-62 is complete.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/>
              <a:t>TR to be sent for approval</a:t>
            </a:r>
            <a:r>
              <a:rPr lang="en-US" altLang="zh-CN" sz="1400" dirty="0"/>
              <a:t>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2403110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98%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Mar,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at</a:t>
            </a:r>
            <a:r>
              <a:rPr lang="en-US" altLang="de-DE" sz="2800" b="1" dirty="0"/>
              <a:t> SA#99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SA#99: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8 CRs are agreed corresponding to the conclusions in TR.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Total TUs requested for Normative Phase is 2.25 TUs, 0.5 TUs remaining.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SA2#156 meeting, April 2023: Continue and finalize the normative work for KI#1 and KI#2 based on the agreed WID for UPEAS.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7528389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</a:t>
                      </a:r>
                      <a:r>
                        <a:rPr lang="en-US" altLang="zh-CN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&gt; </a:t>
                      </a:r>
                      <a:r>
                        <a:rPr lang="en-US" altLang="zh-CN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75%</a:t>
                      </a:r>
                      <a:endParaRPr lang="en-US" sz="1400" b="1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Jun, 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SP-220809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0712676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49732</TotalTime>
  <Words>644</Words>
  <Application>Microsoft Office PowerPoint</Application>
  <PresentationFormat>全屏显示(4:3)</PresentationFormat>
  <Paragraphs>132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0" baseType="lpstr">
      <vt:lpstr>Arial </vt:lpstr>
      <vt:lpstr>Arial</vt:lpstr>
      <vt:lpstr>Calibri</vt:lpstr>
      <vt:lpstr>Times New Roman</vt:lpstr>
      <vt:lpstr>Office Theme</vt:lpstr>
      <vt:lpstr>FS_UPEAS/UPEAS Status Report</vt:lpstr>
      <vt:lpstr>FS_UPEAS/UPEAS status after SA2#154AH-e (1/2)</vt:lpstr>
      <vt:lpstr>FS_UPEAS/UPEAS status after SA2#154AH-e (2/2)</vt:lpstr>
      <vt:lpstr>FS_UPEAS status at SA#99</vt:lpstr>
      <vt:lpstr>UPEAS status at SA#99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CMCC-Yan2</cp:lastModifiedBy>
  <cp:revision>1964</cp:revision>
  <dcterms:created xsi:type="dcterms:W3CDTF">2008-08-30T09:32:10Z</dcterms:created>
  <dcterms:modified xsi:type="dcterms:W3CDTF">2023-01-21T11:21:41Z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